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0"/>
  </p:notesMasterIdLst>
  <p:handoutMasterIdLst>
    <p:handoutMasterId r:id="rId21"/>
  </p:handoutMasterIdLst>
  <p:sldIdLst>
    <p:sldId id="257" r:id="rId2"/>
    <p:sldId id="266" r:id="rId3"/>
    <p:sldId id="283" r:id="rId4"/>
    <p:sldId id="287" r:id="rId5"/>
    <p:sldId id="282" r:id="rId6"/>
    <p:sldId id="275" r:id="rId7"/>
    <p:sldId id="277" r:id="rId8"/>
    <p:sldId id="292" r:id="rId9"/>
    <p:sldId id="293" r:id="rId10"/>
    <p:sldId id="295" r:id="rId11"/>
    <p:sldId id="276" r:id="rId12"/>
    <p:sldId id="296" r:id="rId13"/>
    <p:sldId id="297" r:id="rId14"/>
    <p:sldId id="280" r:id="rId15"/>
    <p:sldId id="278" r:id="rId16"/>
    <p:sldId id="299" r:id="rId17"/>
    <p:sldId id="274" r:id="rId18"/>
    <p:sldId id="298" r:id="rId19"/>
  </p:sldIdLst>
  <p:sldSz cx="9144000" cy="6858000" type="screen4x3"/>
  <p:notesSz cx="6794500" cy="9906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CCECFF"/>
    <a:srgbClr val="E03838"/>
    <a:srgbClr val="DDD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967" autoAdjust="0"/>
    <p:restoredTop sz="94664" autoAdjust="0"/>
  </p:normalViewPr>
  <p:slideViewPr>
    <p:cSldViewPr>
      <p:cViewPr>
        <p:scale>
          <a:sx n="75" d="100"/>
          <a:sy n="75" d="100"/>
        </p:scale>
        <p:origin x="-1032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D9F290-C626-42C7-BBF8-A73F5F09B4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6C14B3D-A7BE-4230-9515-3AF24A6044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0E1A63-999B-4E86-9E96-099CE6793616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3437B9-E551-4B1B-A33D-D2D65C96956A}" type="slidenum">
              <a:rPr lang="de-DE" smtClean="0"/>
              <a:pPr/>
              <a:t>2</a:t>
            </a:fld>
            <a:endParaRPr lang="de-DE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095A6-3366-439C-9354-B078DDB384CF}" type="slidenum">
              <a:rPr lang="de-DE" smtClean="0"/>
              <a:pPr/>
              <a:t>3</a:t>
            </a:fld>
            <a:endParaRPr lang="de-DE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42BD3-2120-4EF7-AC42-CECDCFFE204C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37000-AFE1-4F3D-B5CD-1857501EC3E2}" type="slidenum">
              <a:rPr lang="de-DE" smtClean="0"/>
              <a:pPr/>
              <a:t>5</a:t>
            </a:fld>
            <a:endParaRPr lang="de-DE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756E4C-73BC-4603-BF92-DF23C59E43F6}" type="slidenum">
              <a:rPr lang="de-DE" smtClean="0"/>
              <a:pPr/>
              <a:t>6</a:t>
            </a:fld>
            <a:endParaRPr lang="de-DE" smtClean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1E13A6-D1E2-4339-9163-D71DB68FD37B}" type="slidenum">
              <a:rPr lang="de-DE" smtClean="0"/>
              <a:pPr/>
              <a:t>7</a:t>
            </a:fld>
            <a:endParaRPr lang="de-DE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1D0762-60EA-4CC4-8B92-B8080C5F3BBB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1D4CE1-6450-4064-A5A3-ECD873CC861D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03D885-D131-4C75-85A6-51BC5B5F036E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E26458-53D4-462E-AB66-1EDC1FA29CF9}" type="slidenum">
              <a:rPr lang="de-DE" smtClean="0"/>
              <a:pPr/>
              <a:t>11</a:t>
            </a:fld>
            <a:endParaRPr lang="de-DE" smtClean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4168D-C641-4C8C-B48A-72DF138D33B7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CD7AE-1B79-4152-8B8F-F7829F4B0EA4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A20C39-B123-4C52-B74F-2D2E918B2277}" type="slidenum">
              <a:rPr lang="de-DE" smtClean="0"/>
              <a:pPr/>
              <a:t>14</a:t>
            </a:fld>
            <a:endParaRPr lang="de-DE" smtClean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01A5B1-3F67-4B79-8050-941C4E3B47D3}" type="slidenum">
              <a:rPr lang="de-DE" smtClean="0"/>
              <a:pPr/>
              <a:t>15</a:t>
            </a:fld>
            <a:endParaRPr lang="de-DE" smtClean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F633B9-0FD2-4E55-A319-49018F60BAED}" type="slidenum">
              <a:rPr lang="de-DE" smtClean="0"/>
              <a:pPr/>
              <a:t>16</a:t>
            </a:fld>
            <a:endParaRPr lang="de-DE" smtClean="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winkliges Dreieck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uppieren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ihand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ihand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11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12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13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28CF30A-9311-46EE-86CE-40DA0680B8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D0B5E-4238-4C33-8742-30DDBCFD2A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ingekerbter Richtungspfeil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ingekerbter Richtungspfeil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B88E59-DA02-47AA-BCC1-47BA2C14A3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7576F8-63E2-4D59-A3F2-0E1E8DE4EE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DFC6CB-2C75-40F9-A780-B2935DB1B6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B725F1-95B4-4A96-B1D0-C1BA3246ABE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Fußzeilenplatzhalt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11A14-50C3-4085-B2D5-4EE203A7AED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7253D2-27CF-4B28-A24B-4E27B695DBD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ihandform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ingekerbter Richtungspfeil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Eingekerbter Richtungspfeil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1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12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83DEDA7-8BEF-4514-B1AD-1FB505088E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02093-48B7-499B-8C2D-5978D24430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133AB-CAE7-4EF9-AFA3-5C328E5343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33" name="Textplatzhalt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1F3812C-A338-4ABC-AC67-C659DA28DC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1" r:id="rId2"/>
    <p:sldLayoutId id="2147483723" r:id="rId3"/>
    <p:sldLayoutId id="2147483724" r:id="rId4"/>
    <p:sldLayoutId id="2147483725" r:id="rId5"/>
    <p:sldLayoutId id="2147483726" r:id="rId6"/>
    <p:sldLayoutId id="2147483720" r:id="rId7"/>
    <p:sldLayoutId id="2147483727" r:id="rId8"/>
    <p:sldLayoutId id="2147483728" r:id="rId9"/>
    <p:sldLayoutId id="2147483719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8686800" cy="5360988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70000"/>
              </a:lnSpc>
              <a:buFontTx/>
              <a:buNone/>
            </a:pPr>
            <a:endParaRPr lang="de-DE" b="1" smtClean="0"/>
          </a:p>
          <a:p>
            <a:pPr algn="ctr" eaLnBrk="1" hangingPunct="1">
              <a:lnSpc>
                <a:spcPct val="70000"/>
              </a:lnSpc>
              <a:buFontTx/>
              <a:buNone/>
            </a:pPr>
            <a:endParaRPr lang="ru-RU" sz="1000" smtClean="0"/>
          </a:p>
          <a:p>
            <a:pPr algn="ctr">
              <a:buFont typeface="Wingdings 3" pitchFamily="18" charset="2"/>
              <a:buNone/>
            </a:pPr>
            <a:endParaRPr lang="ru-RU" sz="2400" b="1" smtClean="0"/>
          </a:p>
          <a:p>
            <a:pPr algn="ctr">
              <a:buFont typeface="Wingdings 3" pitchFamily="18" charset="2"/>
              <a:buNone/>
            </a:pPr>
            <a:r>
              <a:rPr lang="ru-RU" sz="2400" b="1" smtClean="0"/>
              <a:t>Занятие</a:t>
            </a:r>
          </a:p>
          <a:p>
            <a:pPr algn="ctr">
              <a:buFont typeface="Wingdings 3" pitchFamily="18" charset="2"/>
              <a:buNone/>
            </a:pPr>
            <a:r>
              <a:rPr lang="ru-RU" sz="2400" b="1" smtClean="0"/>
              <a:t>„Основы гостиничный менеджмент и гастрономический менеджмент“</a:t>
            </a:r>
          </a:p>
          <a:p>
            <a:pPr algn="ctr">
              <a:buFont typeface="Wingdings 3" pitchFamily="18" charset="2"/>
              <a:buNone/>
            </a:pPr>
            <a:r>
              <a:rPr lang="ru-RU" sz="2400" b="1" smtClean="0"/>
              <a:t>-</a:t>
            </a:r>
          </a:p>
          <a:p>
            <a:pPr algn="ctr">
              <a:buFont typeface="Wingdings 3" pitchFamily="18" charset="2"/>
              <a:buNone/>
            </a:pPr>
            <a:r>
              <a:rPr lang="ru-RU" sz="2400" b="1" smtClean="0"/>
              <a:t>Концепция – Методика – Содержание - Оценка</a:t>
            </a:r>
          </a:p>
          <a:p>
            <a:pPr algn="ctr">
              <a:buFont typeface="Wingdings 3" pitchFamily="18" charset="2"/>
              <a:buNone/>
            </a:pPr>
            <a:r>
              <a:rPr lang="ru-RU" sz="2400" b="1" smtClean="0"/>
              <a:t>Трансферт E-Learning</a:t>
            </a:r>
          </a:p>
          <a:p>
            <a:endParaRPr lang="ru-RU" sz="2400" b="1" smtClean="0"/>
          </a:p>
          <a:p>
            <a:pPr algn="ctr">
              <a:buFont typeface="Wingdings 3" pitchFamily="18" charset="2"/>
              <a:buNone/>
            </a:pPr>
            <a:r>
              <a:rPr lang="ru-RU" sz="2400" smtClean="0"/>
              <a:t>Профессор доктор Вольфганг Фукс</a:t>
            </a:r>
            <a:endParaRPr lang="de-DE" sz="2400" smtClean="0"/>
          </a:p>
          <a:p>
            <a:pPr algn="ctr" eaLnBrk="1" hangingPunct="1">
              <a:lnSpc>
                <a:spcPct val="70000"/>
              </a:lnSpc>
              <a:buFontTx/>
              <a:buNone/>
            </a:pPr>
            <a:endParaRPr lang="de-DE" sz="2000" smtClean="0"/>
          </a:p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de-DE" sz="1000" smtClean="0"/>
              <a:t>Duale Hochschule Baden-Württemberg Ravensburg</a:t>
            </a:r>
          </a:p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de-DE" sz="1000" smtClean="0"/>
              <a:t>Studiengangsleiter BWL - Tourismus, Hotellerie und Gastronomie II</a:t>
            </a:r>
          </a:p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de-DE" sz="1000" smtClean="0"/>
              <a:t>- Hotel- u. Gastronomiemanagement -  </a:t>
            </a:r>
          </a:p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de-DE" sz="1000" smtClean="0"/>
              <a:t>Rudolfstr. 19, 88214 Ravensburg</a:t>
            </a:r>
            <a:br>
              <a:rPr lang="de-DE" sz="1000" smtClean="0"/>
            </a:br>
            <a:endParaRPr lang="de-DE" sz="1000" smtClean="0"/>
          </a:p>
        </p:txBody>
      </p:sp>
      <p:pic>
        <p:nvPicPr>
          <p:cNvPr id="15362" name="Picture 7" descr="B_060530_0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900" y="0"/>
            <a:ext cx="18034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0" descr="Bibliothek_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3225" y="0"/>
            <a:ext cx="169545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11" descr="Klösterle_Bild_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4288" y="0"/>
            <a:ext cx="1495426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3" descr="Bild BA-Tell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34113" y="0"/>
            <a:ext cx="1363662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4" descr="WM_Empfang_Bild_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81138" y="-38100"/>
            <a:ext cx="179387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7" descr="Witzigmann-Prei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96188" y="-38100"/>
            <a:ext cx="15478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ru-RU" sz="2400" b="1" smtClean="0"/>
              <a:t>Структура доклада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A. Исходная ситуация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B. Занятие: Концепция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C. Занятие: Методика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D. Занятие: Содержание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E. Занятие: Оценка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F. Трансферт E-Learning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smtClean="0"/>
              <a:t>G. Литература</a:t>
            </a:r>
            <a:endParaRPr lang="de-DE" sz="2400" smtClean="0"/>
          </a:p>
        </p:txBody>
      </p:sp>
      <p:sp>
        <p:nvSpPr>
          <p:cNvPr id="307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3600" dirty="0" smtClean="0"/>
          </a:p>
        </p:txBody>
      </p:sp>
      <p:sp>
        <p:nvSpPr>
          <p:cNvPr id="17411" name="Line 10"/>
          <p:cNvSpPr>
            <a:spLocks noChangeShapeType="1"/>
          </p:cNvSpPr>
          <p:nvPr/>
        </p:nvSpPr>
        <p:spPr bwMode="auto">
          <a:xfrm>
            <a:off x="285750" y="121443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412" name="Grafik 4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285750"/>
            <a:ext cx="164623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229600" cy="5470525"/>
          </a:xfrm>
        </p:spPr>
        <p:txBody>
          <a:bodyPr>
            <a:normAutofit/>
          </a:bodyPr>
          <a:lstStyle/>
          <a:p>
            <a:pPr marL="3133725" eaLnBrk="1" hangingPunct="1">
              <a:spcAft>
                <a:spcPts val="600"/>
              </a:spcAft>
              <a:buFont typeface="Wingdings 3" pitchFamily="18" charset="2"/>
              <a:buNone/>
            </a:pPr>
            <a:endParaRPr lang="de-DE" sz="2000" b="1" u="sng" smtClean="0"/>
          </a:p>
          <a:p>
            <a:pPr marL="3133725">
              <a:buFont typeface="Wingdings 3" pitchFamily="18" charset="2"/>
              <a:buNone/>
            </a:pPr>
            <a:r>
              <a:rPr lang="ru-RU" sz="2000" b="1" u="sng" smtClean="0"/>
              <a:t>1. Требования рынка рабочей силы</a:t>
            </a:r>
          </a:p>
          <a:p>
            <a:pPr marL="3133725"/>
            <a:endParaRPr lang="ru-RU" sz="2000" b="1" u="sng" smtClean="0"/>
          </a:p>
          <a:p>
            <a:pPr marL="3133725"/>
            <a:r>
              <a:rPr lang="ru-RU" sz="2000" smtClean="0"/>
              <a:t>Специальные знания об организации производства</a:t>
            </a:r>
          </a:p>
          <a:p>
            <a:pPr marL="3133725"/>
            <a:r>
              <a:rPr lang="ru-RU" sz="2000" smtClean="0"/>
              <a:t>Специальные знания Operations</a:t>
            </a:r>
          </a:p>
          <a:p>
            <a:pPr marL="3133725"/>
            <a:r>
              <a:rPr lang="ru-RU" sz="2000" smtClean="0"/>
              <a:t>Аналитические способности</a:t>
            </a:r>
          </a:p>
          <a:p>
            <a:pPr marL="3133725"/>
            <a:r>
              <a:rPr lang="ru-RU" sz="2000" smtClean="0"/>
              <a:t>Педагогические знания</a:t>
            </a:r>
          </a:p>
          <a:p>
            <a:pPr marL="3133725"/>
            <a:r>
              <a:rPr lang="ru-RU" sz="2000" smtClean="0"/>
              <a:t>Управленческие способности (планирование, организация, контроль, руководство)</a:t>
            </a:r>
          </a:p>
          <a:p>
            <a:pPr marL="3133725"/>
            <a:r>
              <a:rPr lang="ru-RU" sz="2000" smtClean="0"/>
              <a:t>Способность работать в группе</a:t>
            </a:r>
          </a:p>
          <a:p>
            <a:pPr marL="3133725"/>
            <a:r>
              <a:rPr lang="ru-RU" sz="2000" smtClean="0"/>
              <a:t> …</a:t>
            </a:r>
            <a:endParaRPr lang="de-DE" sz="2000" smtClean="0"/>
          </a:p>
          <a:p>
            <a:pPr marL="3133725" eaLnBrk="1" hangingPunct="1"/>
            <a:endParaRPr lang="de-DE" sz="200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188913"/>
            <a:ext cx="8678894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A. Ausgangssituation		</a:t>
            </a:r>
          </a:p>
        </p:txBody>
      </p:sp>
      <p:sp>
        <p:nvSpPr>
          <p:cNvPr id="19459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9460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9461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9462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19463" name="Grafik 8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Grafik 10" descr="C_Westbelt_2008_06_1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428750"/>
            <a:ext cx="24574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000125"/>
            <a:ext cx="8229600" cy="5399088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de-DE" sz="1200" smtClean="0"/>
              <a:t>	</a:t>
            </a:r>
          </a:p>
          <a:p>
            <a:pPr eaLnBrk="1" hangingPunct="1">
              <a:buFont typeface="Wingdings 3" pitchFamily="18" charset="2"/>
              <a:buNone/>
            </a:pPr>
            <a:r>
              <a:rPr lang="de-DE" sz="2200" b="1" u="sng" smtClean="0"/>
              <a:t>2. </a:t>
            </a:r>
            <a:r>
              <a:rPr lang="ru-RU" sz="2200" b="1" u="sng" smtClean="0"/>
              <a:t>Занятие</a:t>
            </a:r>
            <a:r>
              <a:rPr lang="de-DE" sz="1200" b="1" u="sng" smtClean="0"/>
              <a:t> </a:t>
            </a:r>
            <a:r>
              <a:rPr lang="ru-RU" sz="2200" b="1" u="sng" smtClean="0"/>
              <a:t>участники</a:t>
            </a:r>
            <a:r>
              <a:rPr lang="de-DE" sz="2200" b="1" u="sng" smtClean="0"/>
              <a:t>: </a:t>
            </a:r>
            <a:r>
              <a:rPr lang="de-DE" sz="1200" smtClean="0"/>
              <a:t>					</a:t>
            </a:r>
            <a:endParaRPr lang="de-DE" sz="2800" smtClean="0"/>
          </a:p>
          <a:p>
            <a:pPr eaLnBrk="1" hangingPunct="1">
              <a:spcBef>
                <a:spcPts val="25"/>
              </a:spcBef>
              <a:buFontTx/>
              <a:buNone/>
            </a:pPr>
            <a:r>
              <a:rPr lang="de-DE" sz="2000" smtClean="0">
                <a:sym typeface="Wingdings" pitchFamily="2" charset="2"/>
              </a:rPr>
              <a:t>	</a:t>
            </a:r>
            <a:endParaRPr lang="de-DE" sz="20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2800" smtClean="0"/>
          </a:p>
          <a:p>
            <a:pPr eaLnBrk="1" hangingPunct="1">
              <a:buFontTx/>
              <a:buNone/>
            </a:pPr>
            <a:endParaRPr lang="de-DE" sz="280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357166"/>
            <a:ext cx="885828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A. Ausgangssituation 	   </a:t>
            </a:r>
            <a:br>
              <a:rPr lang="de-DE" sz="2400" dirty="0" smtClean="0"/>
            </a:br>
            <a:endParaRPr lang="de-DE" sz="2400" dirty="0" smtClean="0"/>
          </a:p>
        </p:txBody>
      </p:sp>
      <p:sp>
        <p:nvSpPr>
          <p:cNvPr id="21507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1508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1510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95288" y="1700213"/>
            <a:ext cx="8229600" cy="28082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125" indent="-255588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</a:pPr>
            <a:endParaRPr lang="de-DE" sz="2000" b="1" u="sng">
              <a:latin typeface="Lucida Sans Unicode" pitchFamily="34" charset="0"/>
            </a:endParaRPr>
          </a:p>
          <a:p>
            <a:pPr marL="365125" indent="-255588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200">
                <a:latin typeface="Lucida Sans Unicode" pitchFamily="34" charset="0"/>
              </a:rPr>
              <a:t>Студенты второго семестра</a:t>
            </a:r>
          </a:p>
          <a:p>
            <a:pPr marL="365125" indent="-255588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200">
                <a:latin typeface="Lucida Sans Unicode" pitchFamily="34" charset="0"/>
              </a:rPr>
              <a:t>Знания теоретических основ оперативных          процессах гостиничного дела и гастрономии</a:t>
            </a:r>
          </a:p>
          <a:p>
            <a:pPr marL="365125" indent="-255588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200">
                <a:latin typeface="Lucida Sans Unicode" pitchFamily="34" charset="0"/>
              </a:rPr>
              <a:t>Знания основ организации производства</a:t>
            </a:r>
          </a:p>
          <a:p>
            <a:pPr marL="365125" indent="-255588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ru-RU" sz="2200">
                <a:latin typeface="Lucida Sans Unicode" pitchFamily="34" charset="0"/>
              </a:rPr>
              <a:t>Первый опыт в подготовке и презентации рефератов</a:t>
            </a:r>
            <a:endParaRPr lang="de-DE" sz="2200">
              <a:latin typeface="Lucida Sans Unicode" pitchFamily="34" charset="0"/>
            </a:endParaRPr>
          </a:p>
        </p:txBody>
      </p:sp>
      <p:pic>
        <p:nvPicPr>
          <p:cNvPr id="21512" name="Grafik 8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214438"/>
            <a:ext cx="8229600" cy="51133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1200" smtClean="0"/>
              <a:t>			</a:t>
            </a:r>
          </a:p>
          <a:p>
            <a:pPr eaLnBrk="1" hangingPunct="1">
              <a:spcBef>
                <a:spcPct val="0"/>
              </a:spcBef>
              <a:buFont typeface="Wingdings 3" pitchFamily="18" charset="2"/>
              <a:buNone/>
            </a:pPr>
            <a:r>
              <a:rPr lang="ru-RU" sz="2200" b="1" u="sng" smtClean="0">
                <a:sym typeface="Wingdings" pitchFamily="2" charset="2"/>
              </a:rPr>
              <a:t>1. Формальные рамки</a:t>
            </a:r>
          </a:p>
          <a:p>
            <a:pPr>
              <a:buFont typeface="Wingdings 3" pitchFamily="18" charset="2"/>
              <a:buNone/>
            </a:pPr>
            <a:r>
              <a:rPr lang="ru-RU" sz="2000" smtClean="0">
                <a:sym typeface="Wingdings" pitchFamily="2" charset="2"/>
              </a:rPr>
              <a:t>       </a:t>
            </a:r>
          </a:p>
          <a:p>
            <a:r>
              <a:rPr lang="ru-RU" sz="2000" smtClean="0">
                <a:sym typeface="Wingdings" pitchFamily="2" charset="2"/>
              </a:rPr>
              <a:t>Занятие: Гостиничный и гастрономический менеджмент</a:t>
            </a:r>
          </a:p>
          <a:p>
            <a:endParaRPr lang="ru-RU" sz="2000" smtClean="0">
              <a:sym typeface="Wingdings" pitchFamily="2" charset="2"/>
            </a:endParaRPr>
          </a:p>
          <a:p>
            <a:pPr>
              <a:buFont typeface="Wingdings 3" pitchFamily="18" charset="2"/>
              <a:buNone/>
            </a:pPr>
            <a:r>
              <a:rPr lang="ru-RU" sz="2000" smtClean="0">
                <a:sym typeface="Wingdings" pitchFamily="2" charset="2"/>
              </a:rPr>
              <a:t>	- Студенческий доклад на характерную для отрасли тему</a:t>
            </a:r>
          </a:p>
          <a:p>
            <a:pPr>
              <a:buFont typeface="Wingdings 3" pitchFamily="18" charset="2"/>
              <a:buNone/>
            </a:pPr>
            <a:r>
              <a:rPr lang="ru-RU" sz="2000" smtClean="0">
                <a:sym typeface="Wingdings" pitchFamily="2" charset="2"/>
              </a:rPr>
              <a:t>	- Время проведения: второй семестр</a:t>
            </a:r>
          </a:p>
          <a:p>
            <a:pPr>
              <a:buFont typeface="Wingdings 3" pitchFamily="18" charset="2"/>
              <a:buNone/>
            </a:pPr>
            <a:r>
              <a:rPr lang="ru-RU" sz="2000" smtClean="0">
                <a:sym typeface="Wingdings" pitchFamily="2" charset="2"/>
              </a:rPr>
              <a:t>	- Кредитные пункты: 3</a:t>
            </a:r>
          </a:p>
          <a:p>
            <a:pPr>
              <a:buFont typeface="Wingdings 3" pitchFamily="18" charset="2"/>
              <a:buNone/>
            </a:pPr>
            <a:r>
              <a:rPr lang="ru-RU" sz="2000" smtClean="0">
                <a:sym typeface="Wingdings" pitchFamily="2" charset="2"/>
              </a:rPr>
              <a:t>	- Студенческая рабочая нагрузка: 90 ч., из этого 39 ч. 	присутствие на занятиях, 51 ч. самостоятельное 	изучение</a:t>
            </a:r>
            <a:endParaRPr lang="de-DE" sz="280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188913"/>
            <a:ext cx="8750331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B. Lehrveranstaltung: Konzeption 			</a:t>
            </a:r>
          </a:p>
        </p:txBody>
      </p:sp>
      <p:sp>
        <p:nvSpPr>
          <p:cNvPr id="23555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3556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3558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23559" name="Grafik 7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5602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5603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5604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50824" y="188913"/>
            <a:ext cx="8678894" cy="706437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de-DE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B. Lehrveranstaltung : Konzeption				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57188" y="1000125"/>
            <a:ext cx="8786812" cy="441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200" b="1" u="sng">
                <a:latin typeface="Lucida Sans Unicode" pitchFamily="34" charset="0"/>
              </a:rPr>
              <a:t>2. Цели обучения</a:t>
            </a:r>
          </a:p>
          <a:p>
            <a:endParaRPr lang="ru-RU" sz="2200" b="1" u="sng">
              <a:latin typeface="Lucida Sans Unicode" pitchFamily="34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Преподнесение специальных знаний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Готовность взять на себя управление и ответственность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Решение постановленной задачи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Познание неизвестной материи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Изучение существенных/несущественных тематических 	областей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Подготовка презентаций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Выработка решений в группе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>
                <a:latin typeface="Lucida Sans Unicode" pitchFamily="34" charset="0"/>
              </a:rPr>
              <a:t> Презентация и обсуждение результатов</a:t>
            </a:r>
          </a:p>
          <a:p>
            <a:pPr>
              <a:buFont typeface="Wingdings" pitchFamily="2" charset="2"/>
              <a:buNone/>
            </a:pPr>
            <a:endParaRPr lang="de-DE" sz="2200">
              <a:latin typeface="Lucida Sans Unicode" pitchFamily="34" charset="0"/>
            </a:endParaRPr>
          </a:p>
        </p:txBody>
      </p:sp>
      <p:pic>
        <p:nvPicPr>
          <p:cNvPr id="25607" name="Grafik 7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715375" cy="511333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de-DE" sz="1200" smtClean="0"/>
              <a:t>	</a:t>
            </a:r>
            <a:endParaRPr lang="de-DE" sz="2800" smtClean="0"/>
          </a:p>
          <a:p>
            <a:pPr eaLnBrk="1" hangingPunct="1">
              <a:spcBef>
                <a:spcPct val="0"/>
              </a:spcBef>
              <a:buFont typeface="Wingdings 3" pitchFamily="18" charset="2"/>
              <a:buNone/>
            </a:pPr>
            <a:r>
              <a:rPr lang="ru-RU" sz="2200" b="1" u="sng" smtClean="0"/>
              <a:t>1. Подготовка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ru-RU" sz="2100" smtClean="0"/>
              <a:t>в предсеместровое время:</a:t>
            </a:r>
          </a:p>
          <a:p>
            <a:pPr>
              <a:lnSpc>
                <a:spcPct val="130000"/>
              </a:lnSpc>
            </a:pPr>
            <a:r>
              <a:rPr lang="ru-RU" sz="2100" smtClean="0"/>
              <a:t>Распределение тем &amp; образование групп (по 2 в группе) </a:t>
            </a:r>
          </a:p>
          <a:p>
            <a:pPr>
              <a:lnSpc>
                <a:spcPct val="130000"/>
              </a:lnSpc>
            </a:pPr>
            <a:r>
              <a:rPr lang="ru-RU" sz="2100" smtClean="0"/>
              <a:t>Поддержка преподавателя (литературы, чек-лист, обсуждение структуры, определение организационных рамок)</a:t>
            </a:r>
            <a:endParaRPr lang="de-DE" sz="2800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357166"/>
            <a:ext cx="8750331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600" dirty="0" smtClean="0"/>
              <a:t>C. Lehrveranstaltung: Methodik</a:t>
            </a:r>
            <a:r>
              <a:rPr lang="de-DE" sz="2400" dirty="0" smtClean="0"/>
              <a:t>						</a:t>
            </a:r>
          </a:p>
        </p:txBody>
      </p:sp>
      <p:sp>
        <p:nvSpPr>
          <p:cNvPr id="27651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652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653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7654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>
            <a:off x="357188" y="4786313"/>
            <a:ext cx="8286750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6" name="Gerade Verbindung 15"/>
          <p:cNvCxnSpPr/>
          <p:nvPr/>
        </p:nvCxnSpPr>
        <p:spPr>
          <a:xfrm rot="5400000">
            <a:off x="1464469" y="4893469"/>
            <a:ext cx="50006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657" name="Textfeld 18"/>
          <p:cNvSpPr txBox="1">
            <a:spLocks noChangeArrowheads="1"/>
          </p:cNvSpPr>
          <p:nvPr/>
        </p:nvSpPr>
        <p:spPr bwMode="auto">
          <a:xfrm>
            <a:off x="0" y="5143500"/>
            <a:ext cx="900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de-DE"/>
              <a:t>  </a:t>
            </a:r>
            <a:r>
              <a:rPr lang="ru-RU" sz="1200" b="1">
                <a:solidFill>
                  <a:srgbClr val="FF0000"/>
                </a:solidFill>
              </a:rPr>
              <a:t>в конце</a:t>
            </a:r>
            <a:r>
              <a:rPr lang="de-DE" sz="1200" b="1"/>
              <a:t>		</a:t>
            </a:r>
            <a:r>
              <a:rPr lang="ru-RU" sz="1200" b="1"/>
              <a:t>второй семестр</a:t>
            </a:r>
            <a:r>
              <a:rPr lang="de-DE" sz="1200" b="1"/>
              <a:t>r	         	               </a:t>
            </a:r>
            <a:r>
              <a:rPr lang="ru-RU" sz="1200" b="1"/>
              <a:t>в конце</a:t>
            </a:r>
            <a:r>
              <a:rPr lang="de-DE" sz="1200" b="1"/>
              <a:t> </a:t>
            </a:r>
          </a:p>
          <a:p>
            <a:r>
              <a:rPr lang="de-DE" sz="1200" b="1">
                <a:solidFill>
                  <a:srgbClr val="FF0000"/>
                </a:solidFill>
              </a:rPr>
              <a:t>	  </a:t>
            </a:r>
            <a:r>
              <a:rPr lang="ru-RU" sz="1200" b="1">
                <a:solidFill>
                  <a:srgbClr val="FF0000"/>
                </a:solidFill>
              </a:rPr>
              <a:t>первого семестра</a:t>
            </a:r>
            <a:r>
              <a:rPr lang="de-DE" sz="1200" b="1">
                <a:solidFill>
                  <a:srgbClr val="FF0000"/>
                </a:solidFill>
              </a:rPr>
              <a:t> </a:t>
            </a:r>
            <a:r>
              <a:rPr lang="de-DE" sz="1200" b="1"/>
              <a:t>				     	     </a:t>
            </a:r>
            <a:r>
              <a:rPr lang="ru-RU" sz="1200" b="1"/>
              <a:t>второго семестра</a:t>
            </a:r>
            <a:endParaRPr lang="de-DE" sz="1200" b="1"/>
          </a:p>
        </p:txBody>
      </p:sp>
      <p:sp>
        <p:nvSpPr>
          <p:cNvPr id="27658" name="Textfeld 19"/>
          <p:cNvSpPr txBox="1">
            <a:spLocks noChangeArrowheads="1"/>
          </p:cNvSpPr>
          <p:nvPr/>
        </p:nvSpPr>
        <p:spPr bwMode="auto">
          <a:xfrm>
            <a:off x="142875" y="4357688"/>
            <a:ext cx="8501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>
                <a:solidFill>
                  <a:srgbClr val="FF0000"/>
                </a:solidFill>
              </a:rPr>
              <a:t>       	   </a:t>
            </a:r>
            <a:r>
              <a:rPr lang="ru-RU" sz="1200" b="1">
                <a:solidFill>
                  <a:srgbClr val="FF0000"/>
                </a:solidFill>
              </a:rPr>
              <a:t>подготовка</a:t>
            </a:r>
            <a:r>
              <a:rPr lang="de-DE" sz="1200" b="1"/>
              <a:t>		</a:t>
            </a:r>
            <a:r>
              <a:rPr lang="ru-RU" sz="1200" b="1"/>
              <a:t>проведение </a:t>
            </a:r>
            <a:r>
              <a:rPr lang="de-DE" sz="1200" b="1"/>
              <a:t> 		  </a:t>
            </a:r>
            <a:r>
              <a:rPr lang="ru-RU" sz="1200" b="1"/>
              <a:t>подведение итогов</a:t>
            </a:r>
            <a:endParaRPr lang="de-DE" sz="1200" b="1"/>
          </a:p>
          <a:p>
            <a:endParaRPr lang="de-DE" sz="1200" b="1"/>
          </a:p>
        </p:txBody>
      </p:sp>
      <p:pic>
        <p:nvPicPr>
          <p:cNvPr id="27659" name="Grafik 12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229600" cy="5113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1200" smtClean="0"/>
              <a:t>	</a:t>
            </a:r>
            <a:endParaRPr lang="de-DE" sz="2800" smtClean="0"/>
          </a:p>
          <a:p>
            <a:pPr eaLnBrk="1" hangingPunct="1"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u="sng" smtClean="0">
                <a:sym typeface="Wingdings" pitchFamily="2" charset="2"/>
              </a:rPr>
              <a:t>2. Рамки проведения</a:t>
            </a:r>
            <a:r>
              <a:rPr lang="de-DE" sz="2200" b="1" u="sng" smtClean="0">
                <a:sym typeface="Wingdings" pitchFamily="2" charset="2"/>
              </a:rPr>
              <a:t> </a:t>
            </a:r>
            <a:r>
              <a:rPr lang="ru-RU" sz="2200" b="1" u="sng" smtClean="0">
                <a:sym typeface="Wingdings" pitchFamily="2" charset="2"/>
              </a:rPr>
              <a:t>занятия</a:t>
            </a:r>
          </a:p>
          <a:p>
            <a:pPr>
              <a:lnSpc>
                <a:spcPct val="120000"/>
              </a:lnSpc>
            </a:pPr>
            <a:r>
              <a:rPr lang="ru-RU" sz="2100" smtClean="0">
                <a:sym typeface="Wingdings" pitchFamily="2" charset="2"/>
              </a:rPr>
              <a:t>Ограничение по времени: 40 мин. </a:t>
            </a:r>
          </a:p>
          <a:p>
            <a:pPr>
              <a:lnSpc>
                <a:spcPct val="120000"/>
              </a:lnSpc>
            </a:pPr>
            <a:r>
              <a:rPr lang="ru-RU" sz="2100" smtClean="0">
                <a:sym typeface="Wingdings" pitchFamily="2" charset="2"/>
              </a:rPr>
              <a:t>Визуализация доклада</a:t>
            </a:r>
          </a:p>
          <a:p>
            <a:pPr>
              <a:lnSpc>
                <a:spcPct val="120000"/>
              </a:lnSpc>
            </a:pPr>
            <a:r>
              <a:rPr lang="ru-RU" sz="2100" smtClean="0">
                <a:sym typeface="Wingdings" pitchFamily="2" charset="2"/>
              </a:rPr>
              <a:t>Письменная разработка доклада для сокурсников (примерно 10-15 страниц)</a:t>
            </a:r>
          </a:p>
          <a:p>
            <a:pPr>
              <a:lnSpc>
                <a:spcPct val="120000"/>
              </a:lnSpc>
            </a:pPr>
            <a:r>
              <a:rPr lang="ru-RU" sz="2100" smtClean="0">
                <a:sym typeface="Wingdings" pitchFamily="2" charset="2"/>
              </a:rPr>
              <a:t>Разработка учебных вопросов</a:t>
            </a:r>
            <a:endParaRPr lang="de-DE" sz="2800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357166"/>
            <a:ext cx="8750331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600" dirty="0" smtClean="0"/>
              <a:t>C. Lehrveranstaltung : Methodik </a:t>
            </a:r>
            <a:r>
              <a:rPr lang="de-DE" sz="2300" dirty="0" smtClean="0"/>
              <a:t>					</a:t>
            </a:r>
          </a:p>
        </p:txBody>
      </p:sp>
      <p:sp>
        <p:nvSpPr>
          <p:cNvPr id="29699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700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701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9702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>
            <a:off x="357188" y="4786313"/>
            <a:ext cx="8286750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6" name="Gerade Verbindung 15"/>
          <p:cNvCxnSpPr/>
          <p:nvPr/>
        </p:nvCxnSpPr>
        <p:spPr>
          <a:xfrm rot="5400000">
            <a:off x="1464469" y="4893469"/>
            <a:ext cx="50006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705" name="Textfeld 18"/>
          <p:cNvSpPr txBox="1">
            <a:spLocks noChangeArrowheads="1"/>
          </p:cNvSpPr>
          <p:nvPr/>
        </p:nvSpPr>
        <p:spPr bwMode="auto">
          <a:xfrm>
            <a:off x="0" y="5143500"/>
            <a:ext cx="900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de-DE"/>
              <a:t>  </a:t>
            </a:r>
            <a:r>
              <a:rPr lang="ru-RU" sz="1200" b="1"/>
              <a:t>в конце</a:t>
            </a:r>
            <a:r>
              <a:rPr lang="de-DE" sz="1200" b="1"/>
              <a:t>		</a:t>
            </a:r>
            <a:r>
              <a:rPr lang="ru-RU" sz="1200" b="1">
                <a:solidFill>
                  <a:srgbClr val="E03838"/>
                </a:solidFill>
              </a:rPr>
              <a:t>второй семестр</a:t>
            </a:r>
            <a:r>
              <a:rPr lang="de-DE" sz="1200" b="1"/>
              <a:t>	   	               </a:t>
            </a:r>
            <a:r>
              <a:rPr lang="ru-RU" sz="1200" b="1"/>
              <a:t>в конце</a:t>
            </a:r>
            <a:r>
              <a:rPr lang="de-DE" sz="1200" b="1"/>
              <a:t> </a:t>
            </a:r>
          </a:p>
          <a:p>
            <a:r>
              <a:rPr lang="de-DE" sz="1200" b="1"/>
              <a:t>	  </a:t>
            </a:r>
            <a:r>
              <a:rPr lang="ru-RU" sz="1200" b="1"/>
              <a:t>первого семестра</a:t>
            </a:r>
            <a:r>
              <a:rPr lang="de-DE" sz="1200" b="1"/>
              <a:t> 					     </a:t>
            </a:r>
            <a:r>
              <a:rPr lang="ru-RU" sz="1200" b="1"/>
              <a:t>второго семестра</a:t>
            </a:r>
            <a:endParaRPr lang="de-DE" sz="1200" b="1"/>
          </a:p>
        </p:txBody>
      </p:sp>
      <p:sp>
        <p:nvSpPr>
          <p:cNvPr id="29706" name="Textfeld 19"/>
          <p:cNvSpPr txBox="1">
            <a:spLocks noChangeArrowheads="1"/>
          </p:cNvSpPr>
          <p:nvPr/>
        </p:nvSpPr>
        <p:spPr bwMode="auto">
          <a:xfrm>
            <a:off x="142875" y="4357688"/>
            <a:ext cx="850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/>
              <a:t>       	   </a:t>
            </a:r>
            <a:r>
              <a:rPr lang="ru-RU" sz="1200" b="1"/>
              <a:t>подготовка</a:t>
            </a:r>
            <a:r>
              <a:rPr lang="de-DE" sz="1200" b="1"/>
              <a:t>		</a:t>
            </a:r>
            <a:r>
              <a:rPr lang="ru-RU" sz="1200" b="1">
                <a:solidFill>
                  <a:schemeClr val="accent2"/>
                </a:solidFill>
              </a:rPr>
              <a:t>проведение</a:t>
            </a:r>
            <a:r>
              <a:rPr lang="de-DE" sz="1200" b="1"/>
              <a:t> 		  </a:t>
            </a:r>
            <a:r>
              <a:rPr lang="ru-RU" sz="1200" b="1"/>
              <a:t>подведение итогов</a:t>
            </a:r>
            <a:endParaRPr lang="de-DE" sz="1200" b="1"/>
          </a:p>
        </p:txBody>
      </p:sp>
      <p:pic>
        <p:nvPicPr>
          <p:cNvPr id="29707" name="Grafik 12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714375"/>
            <a:ext cx="8229600" cy="51133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de-DE" sz="2200" b="1" u="sng" smtClean="0"/>
          </a:p>
          <a:p>
            <a:pPr eaLnBrk="1" hangingPunct="1">
              <a:buFontTx/>
              <a:buNone/>
            </a:pPr>
            <a:r>
              <a:rPr lang="de-DE" sz="2200" b="1" u="sng" smtClean="0"/>
              <a:t>3. </a:t>
            </a:r>
            <a:r>
              <a:rPr lang="ru-RU" sz="2200" b="1" u="sng" smtClean="0"/>
              <a:t>Проведение</a:t>
            </a:r>
            <a:r>
              <a:rPr lang="de-DE" sz="1200" smtClean="0"/>
              <a:t>	</a:t>
            </a:r>
            <a:endParaRPr lang="de-DE" sz="2800" smtClean="0"/>
          </a:p>
          <a:p>
            <a:pPr eaLnBrk="1" hangingPunct="1">
              <a:buFontTx/>
              <a:buNone/>
            </a:pPr>
            <a:endParaRPr lang="de-DE" sz="2100" smtClean="0"/>
          </a:p>
          <a:p>
            <a:pPr eaLnBrk="1" hangingPunct="1">
              <a:buFont typeface="Wingdings 3" pitchFamily="18" charset="2"/>
              <a:buNone/>
            </a:pPr>
            <a:endParaRPr lang="de-DE" sz="1900" smtClean="0">
              <a:sym typeface="Wingdings" pitchFamily="2" charset="2"/>
            </a:endParaRPr>
          </a:p>
          <a:p>
            <a:pPr eaLnBrk="1" hangingPunct="1">
              <a:buFontTx/>
              <a:buNone/>
            </a:pPr>
            <a:endParaRPr lang="de-DE" sz="1500" smtClean="0">
              <a:sym typeface="Wingdings" pitchFamily="2" charset="2"/>
            </a:endParaRPr>
          </a:p>
          <a:p>
            <a:pPr eaLnBrk="1" hangingPunct="1">
              <a:buFont typeface="Wingdings 3" pitchFamily="18" charset="2"/>
              <a:buNone/>
            </a:pPr>
            <a:endParaRPr lang="de-DE" sz="24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2800" smtClean="0"/>
          </a:p>
          <a:p>
            <a:pPr eaLnBrk="1" hangingPunct="1">
              <a:buFontTx/>
              <a:buNone/>
            </a:pPr>
            <a:endParaRPr lang="de-DE" sz="2800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188913"/>
            <a:ext cx="8750331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600" dirty="0" smtClean="0"/>
              <a:t>C. Lehrveranstaltung: Methodik </a:t>
            </a:r>
            <a:r>
              <a:rPr lang="de-DE" sz="2300" dirty="0" smtClean="0"/>
              <a:t>					</a:t>
            </a:r>
          </a:p>
        </p:txBody>
      </p:sp>
      <p:sp>
        <p:nvSpPr>
          <p:cNvPr id="31747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1748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1749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1750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>
            <a:off x="357188" y="4786313"/>
            <a:ext cx="8286750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6" name="Gerade Verbindung 15"/>
          <p:cNvCxnSpPr/>
          <p:nvPr/>
        </p:nvCxnSpPr>
        <p:spPr>
          <a:xfrm rot="5400000">
            <a:off x="1464469" y="4893469"/>
            <a:ext cx="50006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753" name="Textfeld 18"/>
          <p:cNvSpPr txBox="1">
            <a:spLocks noChangeArrowheads="1"/>
          </p:cNvSpPr>
          <p:nvPr/>
        </p:nvSpPr>
        <p:spPr bwMode="auto">
          <a:xfrm>
            <a:off x="0" y="5143500"/>
            <a:ext cx="900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de-DE"/>
              <a:t>  </a:t>
            </a:r>
            <a:r>
              <a:rPr lang="ru-RU" sz="1200" b="1"/>
              <a:t>в конце</a:t>
            </a:r>
            <a:r>
              <a:rPr lang="de-DE" sz="1200" b="1"/>
              <a:t>	</a:t>
            </a:r>
            <a:r>
              <a:rPr lang="ru-RU" sz="1200" b="1"/>
              <a:t>	</a:t>
            </a:r>
            <a:r>
              <a:rPr lang="ru-RU" sz="1200" b="1">
                <a:solidFill>
                  <a:srgbClr val="FF0000"/>
                </a:solidFill>
              </a:rPr>
              <a:t>второй семестр</a:t>
            </a:r>
            <a:r>
              <a:rPr lang="de-DE" sz="1200" b="1">
                <a:solidFill>
                  <a:srgbClr val="FF0000"/>
                </a:solidFill>
              </a:rPr>
              <a:t> 		               </a:t>
            </a:r>
            <a:r>
              <a:rPr lang="ru-RU" sz="1200" b="1"/>
              <a:t>в конце</a:t>
            </a:r>
            <a:r>
              <a:rPr lang="de-DE" sz="1200" b="1"/>
              <a:t> </a:t>
            </a:r>
          </a:p>
          <a:p>
            <a:r>
              <a:rPr lang="de-DE" sz="1200" b="1"/>
              <a:t>	  </a:t>
            </a:r>
            <a:r>
              <a:rPr lang="ru-RU" sz="1200" b="1"/>
              <a:t>первого семестра</a:t>
            </a:r>
            <a:r>
              <a:rPr lang="de-DE" sz="1200" b="1"/>
              <a:t> 					     </a:t>
            </a:r>
            <a:r>
              <a:rPr lang="ru-RU" sz="1200" b="1"/>
              <a:t>второго семестра</a:t>
            </a:r>
            <a:endParaRPr lang="de-DE" sz="1200" b="1"/>
          </a:p>
        </p:txBody>
      </p:sp>
      <p:sp>
        <p:nvSpPr>
          <p:cNvPr id="31754" name="Textfeld 19"/>
          <p:cNvSpPr txBox="1">
            <a:spLocks noChangeArrowheads="1"/>
          </p:cNvSpPr>
          <p:nvPr/>
        </p:nvSpPr>
        <p:spPr bwMode="auto">
          <a:xfrm>
            <a:off x="142875" y="4357688"/>
            <a:ext cx="850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>
                <a:solidFill>
                  <a:srgbClr val="FF0000"/>
                </a:solidFill>
              </a:rPr>
              <a:t>       	   </a:t>
            </a:r>
            <a:r>
              <a:rPr lang="ru-RU" sz="1200" b="1"/>
              <a:t>подготовка</a:t>
            </a:r>
            <a:r>
              <a:rPr lang="de-DE" sz="1200" b="1"/>
              <a:t>		</a:t>
            </a:r>
            <a:r>
              <a:rPr lang="ru-RU" sz="1200" b="1">
                <a:solidFill>
                  <a:srgbClr val="FF0000"/>
                </a:solidFill>
              </a:rPr>
              <a:t>проведение</a:t>
            </a:r>
            <a:r>
              <a:rPr lang="de-DE" sz="1200" b="1"/>
              <a:t> 		  </a:t>
            </a:r>
            <a:r>
              <a:rPr lang="ru-RU" sz="1200" b="1"/>
              <a:t>подведение итогов</a:t>
            </a:r>
            <a:endParaRPr lang="de-DE" sz="1200" b="1"/>
          </a:p>
        </p:txBody>
      </p:sp>
      <p:sp>
        <p:nvSpPr>
          <p:cNvPr id="14" name="Textfeld 13"/>
          <p:cNvSpPr txBox="1"/>
          <p:nvPr/>
        </p:nvSpPr>
        <p:spPr>
          <a:xfrm>
            <a:off x="571500" y="1341438"/>
            <a:ext cx="8286750" cy="2587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endParaRPr lang="ru-RU" sz="2100">
              <a:latin typeface="Lucida Sans Unicode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FontTx/>
              <a:buChar char="-"/>
            </a:pPr>
            <a:r>
              <a:rPr lang="ru-RU" sz="2100">
                <a:latin typeface="Lucida Sans Unicode" pitchFamily="34" charset="0"/>
              </a:rPr>
              <a:t> Доклад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Tx/>
              <a:buChar char="-"/>
            </a:pPr>
            <a:r>
              <a:rPr lang="ru-RU" sz="2100">
                <a:latin typeface="Lucida Sans Unicode" pitchFamily="34" charset="0"/>
              </a:rPr>
              <a:t> Вовлечение студентов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Tx/>
              <a:buChar char="-"/>
            </a:pPr>
            <a:r>
              <a:rPr lang="ru-RU" sz="2100">
                <a:latin typeface="Lucida Sans Unicode" pitchFamily="34" charset="0"/>
              </a:rPr>
              <a:t> Вопросы преподавателя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Tx/>
              <a:buChar char="-"/>
            </a:pPr>
            <a:r>
              <a:rPr lang="ru-RU" sz="2100">
                <a:latin typeface="Lucida Sans Unicode" pitchFamily="34" charset="0"/>
              </a:rPr>
              <a:t> Специальные дополнения преподавателя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Tx/>
              <a:buChar char="-"/>
            </a:pPr>
            <a:r>
              <a:rPr lang="ru-RU" sz="2100">
                <a:latin typeface="Lucida Sans Unicode" pitchFamily="34" charset="0"/>
              </a:rPr>
              <a:t> Оценка доклада преподавателем</a:t>
            </a:r>
            <a:endParaRPr lang="de-DE" sz="2100">
              <a:latin typeface="Lucida Sans Unicode" pitchFamily="34" charset="0"/>
            </a:endParaRPr>
          </a:p>
        </p:txBody>
      </p:sp>
      <p:pic>
        <p:nvPicPr>
          <p:cNvPr id="31756" name="Grafik 12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229600" cy="5113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1200" smtClean="0"/>
              <a:t>	</a:t>
            </a:r>
            <a:endParaRPr lang="de-DE" sz="2800" smtClean="0"/>
          </a:p>
          <a:p>
            <a:pPr eaLnBrk="1" hangingPunct="1">
              <a:buFontTx/>
              <a:buNone/>
            </a:pPr>
            <a:endParaRPr lang="de-DE" sz="2100" smtClean="0"/>
          </a:p>
          <a:p>
            <a:pPr eaLnBrk="1" hangingPunct="1">
              <a:buFont typeface="Wingdings 3" pitchFamily="18" charset="2"/>
              <a:buNone/>
            </a:pPr>
            <a:endParaRPr lang="de-DE" sz="1900" smtClean="0">
              <a:sym typeface="Wingdings" pitchFamily="2" charset="2"/>
            </a:endParaRPr>
          </a:p>
          <a:p>
            <a:pPr eaLnBrk="1" hangingPunct="1">
              <a:buFontTx/>
              <a:buNone/>
            </a:pPr>
            <a:endParaRPr lang="de-DE" sz="1500" smtClean="0">
              <a:sym typeface="Wingdings" pitchFamily="2" charset="2"/>
            </a:endParaRPr>
          </a:p>
          <a:p>
            <a:pPr eaLnBrk="1" hangingPunct="1">
              <a:buFont typeface="Wingdings 3" pitchFamily="18" charset="2"/>
              <a:buNone/>
            </a:pPr>
            <a:endParaRPr lang="de-DE" sz="24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900" smtClean="0"/>
          </a:p>
          <a:p>
            <a:pPr eaLnBrk="1" hangingPunct="1">
              <a:buFontTx/>
              <a:buNone/>
            </a:pPr>
            <a:endParaRPr lang="de-DE" sz="2800" smtClean="0"/>
          </a:p>
          <a:p>
            <a:pPr eaLnBrk="1" hangingPunct="1">
              <a:buFontTx/>
              <a:buNone/>
            </a:pPr>
            <a:endParaRPr lang="de-DE" sz="2800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357166"/>
            <a:ext cx="8750331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600" dirty="0" smtClean="0"/>
              <a:t>C. Lehrveranstaltung: Methodik</a:t>
            </a:r>
            <a:r>
              <a:rPr lang="de-DE" sz="2300" dirty="0" smtClean="0"/>
              <a:t>						</a:t>
            </a:r>
          </a:p>
        </p:txBody>
      </p:sp>
      <p:sp>
        <p:nvSpPr>
          <p:cNvPr id="33795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796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797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3798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2" name="Pfeil nach rechts 11"/>
          <p:cNvSpPr/>
          <p:nvPr/>
        </p:nvSpPr>
        <p:spPr>
          <a:xfrm>
            <a:off x="357188" y="5143500"/>
            <a:ext cx="8286750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6" name="Gerade Verbindung 15"/>
          <p:cNvCxnSpPr/>
          <p:nvPr/>
        </p:nvCxnSpPr>
        <p:spPr>
          <a:xfrm rot="5400000">
            <a:off x="1464468" y="5250657"/>
            <a:ext cx="50006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1" name="Textfeld 18"/>
          <p:cNvSpPr txBox="1">
            <a:spLocks noChangeArrowheads="1"/>
          </p:cNvSpPr>
          <p:nvPr/>
        </p:nvSpPr>
        <p:spPr bwMode="auto">
          <a:xfrm>
            <a:off x="0" y="5500688"/>
            <a:ext cx="900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de-DE"/>
              <a:t>  </a:t>
            </a:r>
            <a:r>
              <a:rPr lang="ru-RU" sz="1200" b="1"/>
              <a:t>в конце</a:t>
            </a:r>
            <a:r>
              <a:rPr lang="de-DE" sz="1200" b="1"/>
              <a:t>		</a:t>
            </a:r>
            <a:r>
              <a:rPr lang="ru-RU" sz="1200" b="1"/>
              <a:t>второй семестр</a:t>
            </a:r>
            <a:r>
              <a:rPr lang="de-DE" sz="1200" b="1"/>
              <a:t> </a:t>
            </a:r>
            <a:r>
              <a:rPr lang="de-DE" sz="1200" b="1">
                <a:solidFill>
                  <a:srgbClr val="FF0000"/>
                </a:solidFill>
              </a:rPr>
              <a:t>		               </a:t>
            </a:r>
            <a:r>
              <a:rPr lang="ru-RU" sz="1200" b="1">
                <a:solidFill>
                  <a:srgbClr val="FF0000"/>
                </a:solidFill>
              </a:rPr>
              <a:t>в конце</a:t>
            </a:r>
            <a:r>
              <a:rPr lang="de-DE" sz="1200" b="1">
                <a:solidFill>
                  <a:srgbClr val="FF0000"/>
                </a:solidFill>
              </a:rPr>
              <a:t> </a:t>
            </a:r>
          </a:p>
          <a:p>
            <a:r>
              <a:rPr lang="de-DE" sz="1200" b="1">
                <a:solidFill>
                  <a:srgbClr val="FF0000"/>
                </a:solidFill>
              </a:rPr>
              <a:t>	</a:t>
            </a:r>
            <a:r>
              <a:rPr lang="de-DE" sz="1200" b="1"/>
              <a:t>  </a:t>
            </a:r>
            <a:r>
              <a:rPr lang="ru-RU" sz="1200" b="1"/>
              <a:t>первого семестра</a:t>
            </a:r>
            <a:r>
              <a:rPr lang="de-DE" sz="1200" b="1"/>
              <a:t> 			</a:t>
            </a:r>
            <a:r>
              <a:rPr lang="de-DE" sz="1200" b="1">
                <a:solidFill>
                  <a:srgbClr val="FF0000"/>
                </a:solidFill>
              </a:rPr>
              <a:t>		     </a:t>
            </a:r>
            <a:r>
              <a:rPr lang="ru-RU" sz="1200" b="1">
                <a:solidFill>
                  <a:srgbClr val="FF0000"/>
                </a:solidFill>
              </a:rPr>
              <a:t>вторго семестра</a:t>
            </a:r>
            <a:endParaRPr lang="de-DE" sz="1200" b="1">
              <a:solidFill>
                <a:srgbClr val="FF0000"/>
              </a:solidFill>
            </a:endParaRPr>
          </a:p>
        </p:txBody>
      </p:sp>
      <p:sp>
        <p:nvSpPr>
          <p:cNvPr id="33802" name="Textfeld 19"/>
          <p:cNvSpPr txBox="1">
            <a:spLocks noChangeArrowheads="1"/>
          </p:cNvSpPr>
          <p:nvPr/>
        </p:nvSpPr>
        <p:spPr bwMode="auto">
          <a:xfrm>
            <a:off x="214313" y="4714875"/>
            <a:ext cx="8501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>
                <a:solidFill>
                  <a:srgbClr val="FF0000"/>
                </a:solidFill>
              </a:rPr>
              <a:t>     	   </a:t>
            </a:r>
            <a:r>
              <a:rPr lang="ru-RU" sz="1200" b="1"/>
              <a:t>подготовка</a:t>
            </a:r>
            <a:r>
              <a:rPr lang="de-DE" sz="1200" b="1"/>
              <a:t>		</a:t>
            </a:r>
            <a:r>
              <a:rPr lang="ru-RU" sz="1200" b="1"/>
              <a:t>проведение</a:t>
            </a:r>
            <a:r>
              <a:rPr lang="de-DE" sz="1200" b="1"/>
              <a:t> 		  </a:t>
            </a:r>
            <a:r>
              <a:rPr lang="ru-RU" sz="1200" b="1">
                <a:solidFill>
                  <a:srgbClr val="FF0000"/>
                </a:solidFill>
              </a:rPr>
              <a:t>подведение итогов</a:t>
            </a:r>
            <a:endParaRPr lang="de-DE" sz="1200" b="1">
              <a:solidFill>
                <a:srgbClr val="FF0000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500063" y="857250"/>
            <a:ext cx="8643937" cy="3502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03300" lvl="3"/>
            <a:r>
              <a:rPr lang="ru-RU" sz="2000" b="1" u="sng">
                <a:latin typeface="Lucida Sans Unicode" pitchFamily="34" charset="0"/>
              </a:rPr>
              <a:t>4. Подведение итогов</a:t>
            </a:r>
          </a:p>
          <a:p>
            <a:pPr marL="1003300" lvl="3">
              <a:buFont typeface="Wingdings" pitchFamily="2" charset="2"/>
              <a:buChar char="ü"/>
            </a:pPr>
            <a:r>
              <a:rPr lang="ru-RU" sz="1700">
                <a:latin typeface="Lucida Sans Unicode" pitchFamily="34" charset="0"/>
              </a:rPr>
              <a:t> Индивидуальная беседа по докладу 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	- специально-содержательная доработка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 	- методически-дидактическое представление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 	- рекомендации на будущее</a:t>
            </a:r>
          </a:p>
          <a:p>
            <a:pPr marL="1003300" lvl="3"/>
            <a:endParaRPr lang="ru-RU" sz="1700">
              <a:latin typeface="Lucida Sans Unicode" pitchFamily="34" charset="0"/>
            </a:endParaRPr>
          </a:p>
          <a:p>
            <a:pPr marL="1003300" lvl="3">
              <a:buFont typeface="Wingdings" pitchFamily="2" charset="2"/>
              <a:buChar char="ü"/>
            </a:pPr>
            <a:r>
              <a:rPr lang="ru-RU" sz="1700">
                <a:latin typeface="Lucida Sans Unicode" pitchFamily="34" charset="0"/>
              </a:rPr>
              <a:t> Слушатель: 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 	- распределение специальной литературы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 	- дополнительная работа с литературой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 	- содержательная доработка</a:t>
            </a:r>
          </a:p>
          <a:p>
            <a:pPr marL="1003300" lvl="3"/>
            <a:endParaRPr lang="ru-RU" sz="1700">
              <a:latin typeface="Lucida Sans Unicode" pitchFamily="34" charset="0"/>
            </a:endParaRPr>
          </a:p>
          <a:p>
            <a:pPr marL="1003300" lvl="3">
              <a:buFont typeface="Wingdings" pitchFamily="2" charset="2"/>
              <a:buChar char="ü"/>
            </a:pPr>
            <a:r>
              <a:rPr lang="ru-RU" sz="1700">
                <a:latin typeface="Lucida Sans Unicode" pitchFamily="34" charset="0"/>
              </a:rPr>
              <a:t> Оценка проделанной работы:</a:t>
            </a:r>
          </a:p>
          <a:p>
            <a:pPr marL="1003300" lvl="3"/>
            <a:r>
              <a:rPr lang="ru-RU" sz="1700">
                <a:latin typeface="Lucida Sans Unicode" pitchFamily="34" charset="0"/>
              </a:rPr>
              <a:t>	- Контрольная работа + оценка за реферат (50 %/50 %)</a:t>
            </a:r>
            <a:endParaRPr lang="de-DE" sz="1700">
              <a:latin typeface="Lucida Sans Unicode" pitchFamily="34" charset="0"/>
            </a:endParaRPr>
          </a:p>
        </p:txBody>
      </p:sp>
      <p:pic>
        <p:nvPicPr>
          <p:cNvPr id="33804" name="Grafik 13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214438"/>
            <a:ext cx="8572500" cy="5113337"/>
          </a:xfrm>
        </p:spPr>
        <p:txBody>
          <a:bodyPr>
            <a:normAutofit/>
          </a:bodyPr>
          <a:lstStyle/>
          <a:p>
            <a:pPr marL="3946525" defTabSz="292100" eaLnBrk="1" hangingPunct="1">
              <a:lnSpc>
                <a:spcPct val="90000"/>
              </a:lnSpc>
              <a:buFontTx/>
              <a:buNone/>
            </a:pPr>
            <a:r>
              <a:rPr lang="ru-RU" sz="2100" b="1" u="sng" smtClean="0"/>
              <a:t>1. Основные вопросы занятия:</a:t>
            </a:r>
            <a:r>
              <a:rPr lang="ru-RU" sz="1900" smtClean="0"/>
              <a:t>    </a:t>
            </a:r>
          </a:p>
          <a:p>
            <a:pPr marL="3946525" defTabSz="292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900" smtClean="0"/>
              <a:t>         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Классификация гостевого бизнеса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Издержки производства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Классификация/сертификация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Актуальная динамика рынка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Договорные модели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История &amp; современность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Производство (кухня, сервис, приём, работа на этаже, техника, администрация)</a:t>
            </a:r>
          </a:p>
          <a:p>
            <a:pPr marL="3946525" defTabSz="292100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smtClean="0"/>
              <a:t>Избранные актуальные тематические вопросы (например, изменение технологий)</a:t>
            </a:r>
            <a:endParaRPr lang="de-DE" sz="190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D. Lehrveranstaltung: Inhalte</a:t>
            </a:r>
          </a:p>
        </p:txBody>
      </p:sp>
      <p:sp>
        <p:nvSpPr>
          <p:cNvPr id="35843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5844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5845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5846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35847" name="Grafik 9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Grafik 12" descr="grand-hotel-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214438"/>
            <a:ext cx="2940050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214438"/>
            <a:ext cx="6807200" cy="5113337"/>
          </a:xfrm>
        </p:spPr>
        <p:txBody>
          <a:bodyPr>
            <a:normAutofit/>
          </a:bodyPr>
          <a:lstStyle/>
          <a:p>
            <a:pPr marL="263525" defTabSz="292100">
              <a:buFont typeface="Wingdings 3" pitchFamily="18" charset="2"/>
              <a:buNone/>
            </a:pPr>
            <a:r>
              <a:rPr lang="ru-RU" sz="2300" b="1" u="sng" smtClean="0"/>
              <a:t>Пример: Договорные модели</a:t>
            </a:r>
            <a:r>
              <a:rPr lang="ru-RU" sz="1600" smtClean="0"/>
              <a:t>      </a:t>
            </a:r>
          </a:p>
          <a:p>
            <a:pPr marL="263525" defTabSz="292100">
              <a:buFont typeface="Wingdings 3" pitchFamily="18" charset="2"/>
              <a:buNone/>
            </a:pPr>
            <a:r>
              <a:rPr lang="ru-RU" sz="1600" smtClean="0"/>
              <a:t>      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1600" smtClean="0"/>
              <a:t>		</a:t>
            </a:r>
            <a:r>
              <a:rPr lang="ru-RU" sz="2000" smtClean="0"/>
              <a:t>Функциональное разделение</a:t>
            </a:r>
            <a:r>
              <a:rPr lang="ru-RU" sz="1600" smtClean="0"/>
              <a:t> 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200" smtClean="0"/>
              <a:t>	Актеры 			Дополнительные соглашения 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100" smtClean="0"/>
              <a:t>	Виды договора	 	Договора об аренде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100" smtClean="0"/>
              <a:t>			</a:t>
            </a:r>
            <a:r>
              <a:rPr lang="ru-RU" sz="1600" smtClean="0"/>
              <a:t> 		Тенденции в отрасли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000" smtClean="0"/>
              <a:t>Динамика рынка</a:t>
            </a:r>
            <a:r>
              <a:rPr lang="ru-RU" sz="1600" smtClean="0"/>
              <a:t>     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000" smtClean="0"/>
              <a:t>					Затраты Издержки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1800" smtClean="0"/>
              <a:t>							Правовые основы 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1600" smtClean="0"/>
              <a:t>		Имущественные отношения</a:t>
            </a:r>
          </a:p>
          <a:p>
            <a:pPr marL="263525" defTabSz="292100">
              <a:lnSpc>
                <a:spcPct val="120000"/>
              </a:lnSpc>
              <a:buFont typeface="Wingdings 3" pitchFamily="18" charset="2"/>
              <a:buNone/>
            </a:pPr>
            <a:r>
              <a:rPr lang="ru-RU" sz="2100" smtClean="0"/>
              <a:t>				 Оговорки в договоре</a:t>
            </a:r>
            <a:endParaRPr lang="de-DE" sz="280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D. Lehrveranstaltung: Inhalte</a:t>
            </a:r>
          </a:p>
        </p:txBody>
      </p:sp>
      <p:sp>
        <p:nvSpPr>
          <p:cNvPr id="37891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7892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7893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7894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37895" name="Grafik 9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196975"/>
            <a:ext cx="8572500" cy="5113338"/>
          </a:xfrm>
        </p:spPr>
        <p:txBody>
          <a:bodyPr>
            <a:normAutofit/>
          </a:bodyPr>
          <a:lstStyle/>
          <a:p>
            <a:pPr marL="263525" defTabSz="292100" eaLnBrk="1" hangingPunct="1">
              <a:buFontTx/>
              <a:buNone/>
            </a:pPr>
            <a:r>
              <a:rPr lang="ru-RU" sz="2300" b="1" u="sng" smtClean="0"/>
              <a:t>Пример</a:t>
            </a:r>
            <a:r>
              <a:rPr lang="de-DE" sz="2300" b="1" u="sng" smtClean="0"/>
              <a:t>: </a:t>
            </a:r>
            <a:r>
              <a:rPr lang="ru-RU" sz="2300" b="1" u="sng" smtClean="0"/>
              <a:t>Приём</a:t>
            </a:r>
            <a:r>
              <a:rPr lang="de-DE" sz="1200" smtClean="0"/>
              <a:t>						</a:t>
            </a:r>
            <a:endParaRPr lang="de-DE" sz="2800" smtClean="0"/>
          </a:p>
          <a:p>
            <a:pPr marL="263525" defTabSz="292100" eaLnBrk="1" hangingPunct="1">
              <a:buFontTx/>
              <a:buNone/>
            </a:pPr>
            <a:r>
              <a:rPr lang="de-DE" sz="1000" smtClean="0"/>
              <a:t>	</a:t>
            </a:r>
            <a:endParaRPr lang="de-DE" sz="1600" smtClean="0"/>
          </a:p>
          <a:p>
            <a:pPr marL="263525" algn="ctr" defTabSz="292100" eaLnBrk="1" hangingPunct="1">
              <a:buFontTx/>
              <a:buNone/>
            </a:pPr>
            <a:endParaRPr lang="de-DE" sz="900" smtClean="0"/>
          </a:p>
          <a:p>
            <a:pPr marL="263525" defTabSz="292100" eaLnBrk="1" hangingPunct="1">
              <a:buFontTx/>
              <a:buNone/>
            </a:pPr>
            <a:r>
              <a:rPr lang="de-DE" sz="900" smtClean="0"/>
              <a:t>			                        </a:t>
            </a:r>
            <a:r>
              <a:rPr lang="de-DE" sz="2800" smtClean="0"/>
              <a:t>Front Office</a:t>
            </a:r>
          </a:p>
          <a:p>
            <a:pPr marL="263525" defTabSz="292100" eaLnBrk="1" hangingPunct="1">
              <a:buFontTx/>
              <a:buNone/>
            </a:pPr>
            <a:endParaRPr lang="de-DE" sz="2800" smtClean="0"/>
          </a:p>
          <a:p>
            <a:pPr marL="263525" defTabSz="292100" eaLnBrk="1" hangingPunct="1">
              <a:buFontTx/>
              <a:buNone/>
            </a:pPr>
            <a:r>
              <a:rPr lang="de-DE" sz="1800" smtClean="0"/>
              <a:t>	</a:t>
            </a:r>
            <a:r>
              <a:rPr lang="ru-RU" sz="1800" smtClean="0"/>
              <a:t>Иерархия</a:t>
            </a:r>
            <a:r>
              <a:rPr lang="de-DE" sz="1800" smtClean="0"/>
              <a:t>		Check-In     Check-Out	   </a:t>
            </a:r>
            <a:r>
              <a:rPr lang="ru-RU" sz="1800" smtClean="0"/>
              <a:t>Технологии</a:t>
            </a:r>
            <a:endParaRPr lang="de-DE" sz="1800" smtClean="0"/>
          </a:p>
          <a:p>
            <a:pPr marL="263525" defTabSz="292100" eaLnBrk="1" hangingPunct="1">
              <a:buFontTx/>
              <a:buNone/>
            </a:pPr>
            <a:endParaRPr lang="de-DE" sz="1800" smtClean="0"/>
          </a:p>
          <a:p>
            <a:pPr marL="263525" defTabSz="292100" eaLnBrk="1" hangingPunct="1">
              <a:buFontTx/>
              <a:buNone/>
            </a:pPr>
            <a:r>
              <a:rPr lang="de-DE" sz="1800" smtClean="0"/>
              <a:t>					</a:t>
            </a:r>
          </a:p>
          <a:p>
            <a:pPr marL="263525" defTabSz="292100" eaLnBrk="1" hangingPunct="1">
              <a:buFontTx/>
              <a:buNone/>
            </a:pPr>
            <a:r>
              <a:rPr lang="de-DE" sz="1800" smtClean="0"/>
              <a:t>		</a:t>
            </a:r>
            <a:r>
              <a:rPr lang="ru-RU" sz="1800" smtClean="0"/>
              <a:t>Резервирование</a:t>
            </a:r>
            <a:r>
              <a:rPr lang="de-DE" sz="1800" smtClean="0"/>
              <a:t>		</a:t>
            </a:r>
            <a:r>
              <a:rPr lang="ru-RU" sz="1800" smtClean="0"/>
              <a:t>Продажа</a:t>
            </a:r>
            <a:r>
              <a:rPr lang="de-DE" sz="1800" smtClean="0"/>
              <a:t>		     </a:t>
            </a:r>
            <a:r>
              <a:rPr lang="ru-RU" sz="1800" smtClean="0"/>
              <a:t>Последовательности процессов</a:t>
            </a:r>
            <a:endParaRPr lang="de-DE" sz="1800" smtClean="0"/>
          </a:p>
          <a:p>
            <a:pPr marL="263525" defTabSz="292100" eaLnBrk="1" hangingPunct="1">
              <a:buFontTx/>
              <a:buNone/>
            </a:pPr>
            <a:endParaRPr lang="de-DE" sz="1800" smtClean="0"/>
          </a:p>
          <a:p>
            <a:pPr marL="263525" defTabSz="292100" eaLnBrk="1" hangingPunct="1">
              <a:buFontTx/>
              <a:buNone/>
            </a:pPr>
            <a:r>
              <a:rPr lang="de-DE" sz="1800" smtClean="0"/>
              <a:t>			</a:t>
            </a:r>
            <a:r>
              <a:rPr lang="ru-RU" sz="1800" smtClean="0"/>
              <a:t>Обслуживание гостей</a:t>
            </a:r>
            <a:r>
              <a:rPr lang="de-DE" sz="1800" smtClean="0"/>
              <a:t>			</a:t>
            </a:r>
            <a:r>
              <a:rPr lang="ru-RU" sz="1800" smtClean="0"/>
              <a:t>Специальные понятия</a:t>
            </a:r>
            <a:endParaRPr lang="de-DE" sz="1800" smtClean="0"/>
          </a:p>
          <a:p>
            <a:pPr marL="263525" defTabSz="292100" eaLnBrk="1" hangingPunct="1">
              <a:buFontTx/>
              <a:buNone/>
            </a:pPr>
            <a:endParaRPr lang="de-DE" sz="280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D. Lehrveranstaltung: Inhalte</a:t>
            </a:r>
          </a:p>
        </p:txBody>
      </p:sp>
      <p:sp>
        <p:nvSpPr>
          <p:cNvPr id="39939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0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1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9942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39943" name="Grafik 9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142875"/>
            <a:ext cx="10033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Gerade Verbindung 11"/>
          <p:cNvCxnSpPr/>
          <p:nvPr/>
        </p:nvCxnSpPr>
        <p:spPr>
          <a:xfrm rot="10800000" flipV="1">
            <a:off x="1643063" y="2428875"/>
            <a:ext cx="2500312" cy="500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5400000">
            <a:off x="3821906" y="2464594"/>
            <a:ext cx="357188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4143375" y="2428875"/>
            <a:ext cx="642938" cy="428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4143375" y="2428875"/>
            <a:ext cx="2786063" cy="500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rot="16200000" flipH="1">
            <a:off x="3571875" y="3000375"/>
            <a:ext cx="1428750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 rot="10800000" flipV="1">
            <a:off x="2071688" y="2428875"/>
            <a:ext cx="2071687" cy="1428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4143375" y="2428875"/>
            <a:ext cx="114300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>
          <a:xfrm>
            <a:off x="5715000" y="3214688"/>
            <a:ext cx="1285875" cy="64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>
          <a:xfrm rot="5400000">
            <a:off x="3786188" y="2643187"/>
            <a:ext cx="571500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rot="5400000">
            <a:off x="3107532" y="3679031"/>
            <a:ext cx="1214438" cy="428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 rot="16200000" flipH="1">
            <a:off x="4071938" y="2500312"/>
            <a:ext cx="642938" cy="500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rot="16200000" flipH="1">
            <a:off x="4786313" y="3214688"/>
            <a:ext cx="1428750" cy="1428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071563"/>
            <a:ext cx="8229600" cy="51133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100" b="1" u="sng" smtClean="0"/>
              <a:t>1. Оценка занятия:</a:t>
            </a:r>
          </a:p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Большой эффект от обучения (в частности методическая компетенция)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Изменение классической структуры обучения 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Различия в уровне докладов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Вовлечение студентов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Активизация студентов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Содействие развитию собственной инициативы/ ответственности</a:t>
            </a:r>
          </a:p>
          <a:p>
            <a:pPr eaLnBrk="1" hangingPunct="1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smtClean="0"/>
              <a:t>Отказ от классической структуры лекции</a:t>
            </a:r>
            <a:endParaRPr lang="de-DE" sz="220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E. Lehrveranstaltung: Evaluation</a:t>
            </a:r>
          </a:p>
        </p:txBody>
      </p:sp>
      <p:sp>
        <p:nvSpPr>
          <p:cNvPr id="41987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988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989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1990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41991" name="Grafik 8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0"/>
            <a:ext cx="128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229600" cy="51133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400" smtClean="0"/>
              <a:t>	</a:t>
            </a:r>
          </a:p>
          <a:p>
            <a:pPr eaLnBrk="1" hangingPunct="1">
              <a:buFont typeface="Wingdings 3" pitchFamily="18" charset="2"/>
              <a:buNone/>
            </a:pPr>
            <a:endParaRPr lang="de-DE" sz="2200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de-DE" sz="1900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de-DE" sz="2000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Char char="§"/>
            </a:pPr>
            <a:endParaRPr lang="de-DE" sz="2000" smtClean="0">
              <a:sym typeface="Wingdings" pitchFamily="2" charset="2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de-DE" sz="2200" smtClean="0">
                <a:sym typeface="Wingdings" pitchFamily="2" charset="2"/>
              </a:rPr>
              <a:t>	</a:t>
            </a:r>
            <a:endParaRPr lang="de-DE" sz="2200" smtClean="0"/>
          </a:p>
          <a:p>
            <a:pPr eaLnBrk="1" hangingPunct="1">
              <a:buFontTx/>
              <a:buNone/>
            </a:pPr>
            <a:endParaRPr lang="de-DE" sz="200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F. Transfer E-Learning</a:t>
            </a:r>
          </a:p>
        </p:txBody>
      </p:sp>
      <p:sp>
        <p:nvSpPr>
          <p:cNvPr id="44035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4036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4037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4038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44039" name="Grafik 8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0"/>
            <a:ext cx="128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2" name="Group 60"/>
          <p:cNvGraphicFramePr>
            <a:graphicFrameLocks noGrp="1"/>
          </p:cNvGraphicFramePr>
          <p:nvPr/>
        </p:nvGraphicFramePr>
        <p:xfrm>
          <a:off x="357188" y="1214438"/>
          <a:ext cx="8643937" cy="1857375"/>
        </p:xfrm>
        <a:graphic>
          <a:graphicData uri="http://schemas.openxmlformats.org/drawingml/2006/table">
            <a:tbl>
              <a:tblPr/>
              <a:tblGrid>
                <a:gridCol w="5357812"/>
                <a:gridCol w="32861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Концепция, этап подготовки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Потенциал 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E-Learning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Введение, рамки, создание рабочих групп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Решение поставленных задач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Обработка поставленных вопросов в группах 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Помощь преподавателя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082" name="Group 50"/>
          <p:cNvGraphicFramePr>
            <a:graphicFrameLocks noGrp="1"/>
          </p:cNvGraphicFramePr>
          <p:nvPr/>
        </p:nvGraphicFramePr>
        <p:xfrm>
          <a:off x="285750" y="3643313"/>
          <a:ext cx="8643938" cy="1857375"/>
        </p:xfrm>
        <a:graphic>
          <a:graphicData uri="http://schemas.openxmlformats.org/drawingml/2006/table">
            <a:tbl>
              <a:tblPr/>
              <a:tblGrid>
                <a:gridCol w="5357813"/>
                <a:gridCol w="32861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Этап проведения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Потенциал 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E-Learning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Доклад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Преподнесение специальных знаний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Вопросы участников 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Вовлечение студентов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857250"/>
            <a:ext cx="8229600" cy="51133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400" smtClean="0"/>
              <a:t>	</a:t>
            </a:r>
          </a:p>
          <a:p>
            <a:pPr eaLnBrk="1" hangingPunct="1">
              <a:buFont typeface="Wingdings 3" pitchFamily="18" charset="2"/>
              <a:buNone/>
            </a:pPr>
            <a:endParaRPr lang="de-DE" sz="2200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de-DE" sz="1900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de-DE" sz="2000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Char char="§"/>
            </a:pPr>
            <a:endParaRPr lang="de-DE" sz="2000" smtClean="0">
              <a:sym typeface="Wingdings" pitchFamily="2" charset="2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de-DE" sz="2200" smtClean="0">
                <a:sym typeface="Wingdings" pitchFamily="2" charset="2"/>
              </a:rPr>
              <a:t>	</a:t>
            </a:r>
            <a:endParaRPr lang="de-DE" sz="2200" smtClean="0"/>
          </a:p>
          <a:p>
            <a:pPr eaLnBrk="1" hangingPunct="1">
              <a:buFontTx/>
              <a:buNone/>
            </a:pPr>
            <a:endParaRPr lang="de-DE" sz="200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F. Transfer E-Learning</a:t>
            </a:r>
          </a:p>
        </p:txBody>
      </p:sp>
      <p:sp>
        <p:nvSpPr>
          <p:cNvPr id="46083" name="Line 9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6084" name="Line 10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6085" name="Text Box 11"/>
          <p:cNvSpPr txBox="1">
            <a:spLocks noChangeArrowheads="1"/>
          </p:cNvSpPr>
          <p:nvPr/>
        </p:nvSpPr>
        <p:spPr bwMode="auto">
          <a:xfrm>
            <a:off x="541655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6086" name="Text Box 12"/>
          <p:cNvSpPr txBox="1">
            <a:spLocks noChangeArrowheads="1"/>
          </p:cNvSpPr>
          <p:nvPr/>
        </p:nvSpPr>
        <p:spPr bwMode="auto">
          <a:xfrm>
            <a:off x="6208713" y="131445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pic>
        <p:nvPicPr>
          <p:cNvPr id="46087" name="Grafik 8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0"/>
            <a:ext cx="128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143" name="Group 63"/>
          <p:cNvGraphicFramePr>
            <a:graphicFrameLocks noGrp="1"/>
          </p:cNvGraphicFramePr>
          <p:nvPr/>
        </p:nvGraphicFramePr>
        <p:xfrm>
          <a:off x="214313" y="2643188"/>
          <a:ext cx="8643937" cy="2436495"/>
        </p:xfrm>
        <a:graphic>
          <a:graphicData uri="http://schemas.openxmlformats.org/drawingml/2006/table">
            <a:tbl>
              <a:tblPr/>
              <a:tblGrid>
                <a:gridCol w="5357812"/>
                <a:gridCol w="32861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Этап подведения итогов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Потенциал 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E-Learning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Индивидуальная беседа, оценка преподавателем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Оценка слушателями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Предоставление специальной литературы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Дополнительная работа с литературой (слушатели)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140" name="Group 60"/>
          <p:cNvGraphicFramePr>
            <a:graphicFrameLocks noGrp="1"/>
          </p:cNvGraphicFramePr>
          <p:nvPr/>
        </p:nvGraphicFramePr>
        <p:xfrm>
          <a:off x="285750" y="928688"/>
          <a:ext cx="8643938" cy="1480185"/>
        </p:xfrm>
        <a:graphic>
          <a:graphicData uri="http://schemas.openxmlformats.org/drawingml/2006/table">
            <a:tbl>
              <a:tblPr/>
              <a:tblGrid>
                <a:gridCol w="5357813"/>
                <a:gridCol w="3286125"/>
              </a:tblGrid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Интерактивность во время доклада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Специальные дополнения преподавателя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sym typeface="Wingdings" pitchFamily="2" charset="2"/>
                        </a:rPr>
                        <a:t>Обсуждение</a:t>
                      </a: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139" name="Group 59"/>
          <p:cNvGraphicFramePr>
            <a:graphicFrameLocks noGrp="1"/>
          </p:cNvGraphicFramePr>
          <p:nvPr/>
        </p:nvGraphicFramePr>
        <p:xfrm>
          <a:off x="928688" y="5357813"/>
          <a:ext cx="7388225" cy="371475"/>
        </p:xfrm>
        <a:graphic>
          <a:graphicData uri="http://schemas.openxmlformats.org/drawingml/2006/table">
            <a:tbl>
              <a:tblPr/>
              <a:tblGrid>
                <a:gridCol w="4670425"/>
                <a:gridCol w="2717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Общая оценка трансферта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 E-Learning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64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o/+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641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81075"/>
            <a:ext cx="8229600" cy="4929188"/>
          </a:xfrm>
        </p:spPr>
        <p:txBody>
          <a:bodyPr/>
          <a:lstStyle/>
          <a:p>
            <a:pPr marL="361950" indent="0" eaLnBrk="1" hangingPunct="1">
              <a:buFontTx/>
              <a:buNone/>
            </a:pPr>
            <a:endParaRPr lang="de-DE" sz="1400" b="1" smtClean="0"/>
          </a:p>
          <a:p>
            <a:pPr marL="361950" indent="0" eaLnBrk="1" hangingPunct="1">
              <a:buFontTx/>
              <a:buNone/>
            </a:pPr>
            <a:endParaRPr lang="de-DE" sz="1400" b="1" smtClean="0"/>
          </a:p>
          <a:p>
            <a:pPr marL="361950" indent="0" eaLnBrk="1" hangingPunct="1">
              <a:buFontTx/>
              <a:buNone/>
            </a:pPr>
            <a:endParaRPr lang="de-DE" sz="2400" b="1" smtClean="0"/>
          </a:p>
          <a:p>
            <a:pPr marL="361950" indent="0" eaLnBrk="1" hangingPunct="1">
              <a:buFontTx/>
              <a:buNone/>
            </a:pPr>
            <a:endParaRPr lang="de-DE" sz="2400" b="1" i="1" smtClean="0"/>
          </a:p>
          <a:p>
            <a:pPr marL="361950" indent="0" eaLnBrk="1" hangingPunct="1">
              <a:buFontTx/>
              <a:buNone/>
            </a:pPr>
            <a:endParaRPr lang="de-DE" sz="2400" smtClean="0"/>
          </a:p>
          <a:p>
            <a:pPr marL="361950" indent="0" eaLnBrk="1" hangingPunct="1">
              <a:buFontTx/>
              <a:buNone/>
            </a:pPr>
            <a:endParaRPr lang="de-DE" sz="2400" smtClean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561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 G. Literatur</a:t>
            </a:r>
            <a:r>
              <a:rPr lang="de-DE" sz="1600" dirty="0" smtClean="0"/>
              <a:t>	</a:t>
            </a:r>
          </a:p>
        </p:txBody>
      </p:sp>
      <p:sp>
        <p:nvSpPr>
          <p:cNvPr id="48131" name="Line 6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8132" name="Line 7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48133" name="Picture 4" descr="http://www.circusversand.de/shop/images/buech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4643438"/>
            <a:ext cx="18256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Grafik 6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0"/>
            <a:ext cx="128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428625" y="857250"/>
            <a:ext cx="8143875" cy="3956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100" b="1" u="sng">
                <a:latin typeface="Lucida Sans Unicode" pitchFamily="34" charset="0"/>
              </a:rPr>
              <a:t>Основополагающая литература</a:t>
            </a:r>
            <a:r>
              <a:rPr lang="de-DE" sz="2100" b="1" u="sng">
                <a:latin typeface="Lucida Sans Unicode" pitchFamily="34" charset="0"/>
              </a:rPr>
              <a:t>: </a:t>
            </a:r>
          </a:p>
          <a:p>
            <a:endParaRPr lang="de-DE" sz="1600" b="1">
              <a:latin typeface="Lucida Sans Unicode" pitchFamily="34" charset="0"/>
            </a:endParaRPr>
          </a:p>
          <a:p>
            <a:r>
              <a:rPr lang="de-DE" sz="1600" b="1">
                <a:latin typeface="Lucida Sans Unicode" pitchFamily="34" charset="0"/>
              </a:rPr>
              <a:t>Hänssler, K.H. 2008: </a:t>
            </a:r>
            <a:r>
              <a:rPr lang="de-DE" sz="1600">
                <a:latin typeface="Lucida Sans Unicode" pitchFamily="34" charset="0"/>
              </a:rPr>
              <a:t>Management in der Hotellerie und Gastronomie, 7. Aufl., 		     München, Wien: Oldenbourg</a:t>
            </a:r>
          </a:p>
          <a:p>
            <a:endParaRPr lang="de-DE" sz="1400" b="1">
              <a:latin typeface="Lucida Sans Unicode" pitchFamily="34" charset="0"/>
            </a:endParaRPr>
          </a:p>
          <a:p>
            <a:endParaRPr lang="de-DE" sz="2100" b="1">
              <a:latin typeface="Lucida Sans Unicode" pitchFamily="34" charset="0"/>
            </a:endParaRPr>
          </a:p>
          <a:p>
            <a:r>
              <a:rPr lang="ru-RU" sz="2100" b="1" u="sng">
                <a:latin typeface="Lucida Sans Unicode" pitchFamily="34" charset="0"/>
              </a:rPr>
              <a:t>Дополнительные учебники</a:t>
            </a:r>
            <a:r>
              <a:rPr lang="de-DE" sz="2100" b="1" u="sng">
                <a:latin typeface="Lucida Sans Unicode" pitchFamily="34" charset="0"/>
              </a:rPr>
              <a:t>: </a:t>
            </a:r>
          </a:p>
          <a:p>
            <a:endParaRPr lang="de-DE" sz="1600" b="1">
              <a:latin typeface="Lucida Sans Unicode" pitchFamily="34" charset="0"/>
            </a:endParaRPr>
          </a:p>
          <a:p>
            <a:r>
              <a:rPr lang="de-DE" sz="1600" b="1">
                <a:latin typeface="Lucida Sans Unicode" pitchFamily="34" charset="0"/>
              </a:rPr>
              <a:t>Barrows, C.; Powers, T. 2009: </a:t>
            </a:r>
            <a:r>
              <a:rPr lang="de-DE" sz="1600">
                <a:latin typeface="Lucida Sans Unicode" pitchFamily="34" charset="0"/>
              </a:rPr>
              <a:t>Introduction to Management in the Hospitality </a:t>
            </a:r>
          </a:p>
          <a:p>
            <a:r>
              <a:rPr lang="de-DE" sz="1600">
                <a:latin typeface="Lucida Sans Unicode" pitchFamily="34" charset="0"/>
              </a:rPr>
              <a:t>			    Industry, 9th ed., New York: John Wiley &amp; Sons</a:t>
            </a:r>
          </a:p>
          <a:p>
            <a:endParaRPr lang="de-DE" sz="1600" b="1">
              <a:latin typeface="Lucida Sans Unicode" pitchFamily="34" charset="0"/>
            </a:endParaRPr>
          </a:p>
          <a:p>
            <a:r>
              <a:rPr lang="de-DE" sz="1600" b="1">
                <a:latin typeface="Lucida Sans Unicode" pitchFamily="34" charset="0"/>
              </a:rPr>
              <a:t>Henschel, U.K. 2008: </a:t>
            </a:r>
            <a:r>
              <a:rPr lang="de-DE" sz="1600">
                <a:latin typeface="Lucida Sans Unicode" pitchFamily="34" charset="0"/>
              </a:rPr>
              <a:t>Hotelmanagement, 3. Aufl., München, Wien: Oldenbourg</a:t>
            </a:r>
          </a:p>
          <a:p>
            <a:endParaRPr lang="de-DE" sz="1600" b="1">
              <a:latin typeface="Lucida Sans Unicode" pitchFamily="34" charset="0"/>
            </a:endParaRPr>
          </a:p>
          <a:p>
            <a:r>
              <a:rPr lang="de-DE" sz="1600" b="1">
                <a:latin typeface="Lucida Sans Unicode" pitchFamily="34" charset="0"/>
              </a:rPr>
              <a:t>Schaetzing, E. E. 2008</a:t>
            </a:r>
            <a:r>
              <a:rPr lang="de-DE" sz="1600">
                <a:latin typeface="Lucida Sans Unicode" pitchFamily="34" charset="0"/>
              </a:rPr>
              <a:t>: Management in der Hotellerie und Gastronomie, 8. Aufl., 		        Frankfurt  am Main: Deutscher Fachverlag</a:t>
            </a:r>
            <a:endParaRPr lang="de-DE" sz="1400" b="1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81075"/>
            <a:ext cx="8229600" cy="4929188"/>
          </a:xfrm>
        </p:spPr>
        <p:txBody>
          <a:bodyPr/>
          <a:lstStyle/>
          <a:p>
            <a:pPr marL="361950" indent="0" eaLnBrk="1" hangingPunct="1">
              <a:buFontTx/>
              <a:buNone/>
            </a:pPr>
            <a:endParaRPr lang="de-DE" sz="1400" b="1" smtClean="0"/>
          </a:p>
          <a:p>
            <a:pPr marL="361950" indent="0" eaLnBrk="1" hangingPunct="1">
              <a:buFontTx/>
              <a:buNone/>
            </a:pPr>
            <a:endParaRPr lang="de-DE" sz="1400" b="1" smtClean="0"/>
          </a:p>
          <a:p>
            <a:pPr marL="361950" indent="0" eaLnBrk="1" hangingPunct="1">
              <a:buFontTx/>
              <a:buNone/>
            </a:pPr>
            <a:endParaRPr lang="de-DE" sz="2400" b="1" smtClean="0"/>
          </a:p>
          <a:p>
            <a:pPr marL="361950" indent="0" eaLnBrk="1" hangingPunct="1">
              <a:buFontTx/>
              <a:buNone/>
            </a:pPr>
            <a:endParaRPr lang="de-DE" sz="2400" b="1" i="1" smtClean="0"/>
          </a:p>
          <a:p>
            <a:pPr marL="361950" indent="0" eaLnBrk="1" hangingPunct="1">
              <a:buFontTx/>
              <a:buNone/>
            </a:pPr>
            <a:endParaRPr lang="de-DE" sz="2400" smtClean="0"/>
          </a:p>
          <a:p>
            <a:pPr marL="361950" indent="0" eaLnBrk="1" hangingPunct="1">
              <a:buFontTx/>
              <a:buNone/>
            </a:pPr>
            <a:endParaRPr lang="de-DE" sz="2400" smtClean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561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 smtClean="0"/>
              <a:t> G. Literatur</a:t>
            </a:r>
            <a:r>
              <a:rPr lang="de-DE" sz="1600" dirty="0" smtClean="0"/>
              <a:t>	</a:t>
            </a:r>
          </a:p>
        </p:txBody>
      </p:sp>
      <p:sp>
        <p:nvSpPr>
          <p:cNvPr id="49155" name="Line 6"/>
          <p:cNvSpPr>
            <a:spLocks noChangeShapeType="1"/>
          </p:cNvSpPr>
          <p:nvPr/>
        </p:nvSpPr>
        <p:spPr bwMode="auto">
          <a:xfrm>
            <a:off x="250825" y="6921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9156" name="Line 7"/>
          <p:cNvSpPr>
            <a:spLocks noChangeShapeType="1"/>
          </p:cNvSpPr>
          <p:nvPr/>
        </p:nvSpPr>
        <p:spPr bwMode="auto">
          <a:xfrm>
            <a:off x="250825" y="659765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49157" name="Picture 4" descr="http://www.circusversand.de/shop/images/buech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4643438"/>
            <a:ext cx="18256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Grafik 6" descr="DHBW_d_RV_46mm_RGB_300dp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0"/>
            <a:ext cx="128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428625" y="857250"/>
            <a:ext cx="8143875" cy="4549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100" b="1" u="sng">
                <a:latin typeface="Lucida Sans Unicode" pitchFamily="34" charset="0"/>
              </a:rPr>
              <a:t>Лексиконы</a:t>
            </a:r>
            <a:r>
              <a:rPr lang="de-DE" sz="2100" b="1" u="sng">
                <a:latin typeface="Lucida Sans Unicode" pitchFamily="34" charset="0"/>
              </a:rPr>
              <a:t>:</a:t>
            </a:r>
          </a:p>
          <a:p>
            <a:endParaRPr lang="de-DE" sz="1600" b="1">
              <a:latin typeface="Lucida Sans Unicode" pitchFamily="34" charset="0"/>
            </a:endParaRPr>
          </a:p>
          <a:p>
            <a:r>
              <a:rPr lang="de-DE" sz="1600" b="1">
                <a:latin typeface="Lucida Sans Unicode" pitchFamily="34" charset="0"/>
              </a:rPr>
              <a:t>Fuchs, W.; Mundt,  J. W.;  Zollondz, H.-D. (Hrsg.) 2008:  </a:t>
            </a:r>
            <a:r>
              <a:rPr lang="de-DE" sz="1600">
                <a:latin typeface="Lucida Sans Unicode" pitchFamily="34" charset="0"/>
              </a:rPr>
              <a:t>Lexikon Tourismus: 	Destinationen – Gastronomie –Hotellerie – Reisemittler – 	Reiseveranstalter –Verkehrsträger. München;  Wien: Oldenbourg</a:t>
            </a:r>
          </a:p>
          <a:p>
            <a:pPr>
              <a:spcAft>
                <a:spcPts val="600"/>
              </a:spcAft>
            </a:pPr>
            <a:endParaRPr lang="de-DE" sz="1400">
              <a:latin typeface="Lucida Sans Unicode" pitchFamily="34" charset="0"/>
            </a:endParaRPr>
          </a:p>
          <a:p>
            <a:pPr>
              <a:spcAft>
                <a:spcPts val="600"/>
              </a:spcAft>
            </a:pPr>
            <a:endParaRPr lang="de-DE" sz="1400">
              <a:latin typeface="Lucida Sans Unicode" pitchFamily="34" charset="0"/>
            </a:endParaRPr>
          </a:p>
          <a:p>
            <a:r>
              <a:rPr lang="ru-RU" sz="2100" b="1" u="sng">
                <a:latin typeface="Lucida Sans Unicode" pitchFamily="34" charset="0"/>
              </a:rPr>
              <a:t>Научные журналы</a:t>
            </a:r>
            <a:r>
              <a:rPr lang="de-DE" sz="2100" b="1" u="sng">
                <a:latin typeface="Lucida Sans Unicode" pitchFamily="34" charset="0"/>
              </a:rPr>
              <a:t>:</a:t>
            </a:r>
          </a:p>
          <a:p>
            <a:endParaRPr lang="de-DE" sz="1600">
              <a:latin typeface="Lucida Sans Unicode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600">
                <a:latin typeface="Lucida Sans Unicode" pitchFamily="34" charset="0"/>
              </a:rPr>
              <a:t>Annals of Tourism Research		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600">
                <a:latin typeface="Lucida Sans Unicode" pitchFamily="34" charset="0"/>
              </a:rPr>
              <a:t>Cornell Hospitality Quarterly	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600">
                <a:latin typeface="Lucida Sans Unicode" pitchFamily="34" charset="0"/>
              </a:rPr>
              <a:t>Journal of Foodservice Business Research	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600">
                <a:latin typeface="Lucida Sans Unicode" pitchFamily="34" charset="0"/>
              </a:rPr>
              <a:t>Tourism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600">
                <a:latin typeface="Lucida Sans Unicode" pitchFamily="34" charset="0"/>
              </a:rPr>
              <a:t>Zeitschrift für Tourismuswissenschaft</a:t>
            </a:r>
            <a:endParaRPr lang="de-DE" sz="1400" b="1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imos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Deimos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Deimos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Deimos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525</Words>
  <Application>Microsoft Office PowerPoint</Application>
  <PresentationFormat>Bildschirmpräsentation (4:3)</PresentationFormat>
  <Paragraphs>278</Paragraphs>
  <Slides>18</Slides>
  <Notes>16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Deimos</vt:lpstr>
      <vt:lpstr>Folie 1</vt:lpstr>
      <vt:lpstr> </vt:lpstr>
      <vt:lpstr>A. Ausgangssituation  </vt:lpstr>
      <vt:lpstr>A. Ausgangssituation      </vt:lpstr>
      <vt:lpstr>B. Lehrveranstaltung: Konzeption    </vt:lpstr>
      <vt:lpstr>Folie 6</vt:lpstr>
      <vt:lpstr>C. Lehrveranstaltung: Methodik      </vt:lpstr>
      <vt:lpstr>C. Lehrveranstaltung : Methodik      </vt:lpstr>
      <vt:lpstr>C. Lehrveranstaltung: Methodik      </vt:lpstr>
      <vt:lpstr>C. Lehrveranstaltung: Methodik      </vt:lpstr>
      <vt:lpstr>D. Lehrveranstaltung: Inhalte</vt:lpstr>
      <vt:lpstr>D. Lehrveranstaltung: Inhalte</vt:lpstr>
      <vt:lpstr>D. Lehrveranstaltung: Inhalte</vt:lpstr>
      <vt:lpstr>E. Lehrveranstaltung: Evaluation</vt:lpstr>
      <vt:lpstr>F. Transfer E-Learning</vt:lpstr>
      <vt:lpstr>F. Transfer E-Learning</vt:lpstr>
      <vt:lpstr> G. Literatur </vt:lpstr>
      <vt:lpstr> G. Literatur </vt:lpstr>
    </vt:vector>
  </TitlesOfParts>
  <Company>Berufsakademie Ravensburg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ruisinger</dc:creator>
  <cp:lastModifiedBy>Fuchs</cp:lastModifiedBy>
  <cp:revision>217</cp:revision>
  <dcterms:created xsi:type="dcterms:W3CDTF">2007-05-30T14:17:42Z</dcterms:created>
  <dcterms:modified xsi:type="dcterms:W3CDTF">2010-10-20T10:13:09Z</dcterms:modified>
</cp:coreProperties>
</file>